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notesMaster" Target="notesMasters/notesMaster1.xml" /><Relationship Id="rId68" Type="http://schemas.openxmlformats.org/officeDocument/2006/relationships/theme" Target="theme/theme1.xml" /><Relationship Id="rId67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6" Type="http://schemas.openxmlformats.org/officeDocument/2006/relationships/presProps" Target="presProps.xml" /><Relationship Id="rId69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principles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vis.</a:t>
            </a:r>
            <a:r>
              <a:rPr/>
              <a:t> </a:t>
            </a:r>
            <a:r>
              <a:rPr/>
              <a:t>Clarity,</a:t>
            </a:r>
            <a:r>
              <a:rPr/>
              <a:t> </a:t>
            </a:r>
            <a:r>
              <a:rPr/>
              <a:t>simplicity,</a:t>
            </a:r>
            <a:r>
              <a:rPr/>
              <a:t> </a:t>
            </a:r>
            <a:r>
              <a:rPr/>
              <a:t>message.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>
                <a:latin typeface="Courier"/>
              </a:rPr>
              <a:t>ggplot2</a:t>
            </a:r>
            <a:r>
              <a:rPr/>
              <a:t>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>
                <a:latin typeface="Courier"/>
              </a:rPr>
              <a:t>tidyverse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../Images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linicianCoders/ClinicianCoders" TargetMode="Externa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studio.com/wp-content/uploads/2015/03/ggplot2-cheatsheet.pdf" TargetMode="External" /><Relationship Id="rId3" Type="http://schemas.openxmlformats.org/officeDocument/2006/relationships/hyperlink" Target="http://www.sthda.com/english/articles/24-ggpubr-publication-ready-plots/" TargetMode="External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linicianCoders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>
                <a:latin typeface="Courier"/>
              </a:rPr>
              <a:t>ggplot2</a:t>
            </a:r>
          </a:p>
          <a:p>
            <a:pPr lvl="1"/>
            <a:r>
              <a:rPr/>
              <a:t>Materials found in: </a:t>
            </a:r>
            <a:r>
              <a:rPr>
                <a:hlinkClick r:id="rId2"/>
              </a:rPr>
              <a:t>https://github.com/ClinicianCoders/ClinicianCoders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../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>
                <a:latin typeface="Courier"/>
              </a:rPr>
              <a:t>ggplot2</a:t>
            </a:r>
            <a:r>
              <a:rPr/>
              <a:t> package (part of </a:t>
            </a:r>
            <a:r>
              <a:rPr>
                <a:latin typeface="Courier"/>
              </a:rPr>
              <a:t>tidyverse</a:t>
            </a:r>
            <a:r>
              <a:rPr/>
              <a:t>):</a:t>
            </a:r>
          </a:p>
          <a:p>
            <a:pPr lvl="2"/>
            <a:r>
              <a:rPr/>
              <a:t>Grammar of graphics - layered structure:</a:t>
            </a:r>
          </a:p>
          <a:p>
            <a:pPr lvl="1"/>
            <a:r>
              <a:rPr/>
              <a:t>To load it now: </a:t>
            </a:r>
            <a:r>
              <a:rPr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It takes a while to get used to the structure.</a:t>
            </a:r>
          </a:p>
          <a:p>
            <a:pPr lvl="1"/>
            <a:r>
              <a:rPr/>
              <a:t>There are different forms of syntax.</a:t>
            </a:r>
          </a:p>
          <a:p>
            <a:pPr lvl="1"/>
            <a:r>
              <a:rPr/>
              <a:t>The base skeleton: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df)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style_of_plot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col_name_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col_name_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You use the same syntax structure to produce different types of graphs.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df)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style_of_plot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col_name_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col_name_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>
                <a:latin typeface="Courier"/>
              </a:rPr>
              <a:t>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 </a:t>
            </a:r>
            <a:r>
              <a:rPr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2"/>
            <a:r>
              <a:rPr/>
              <a:t>dots</a:t>
            </a:r>
          </a:p>
          <a:p>
            <a:pPr lvl="2"/>
            <a:r>
              <a:rPr/>
              <a:t>lines</a:t>
            </a:r>
          </a:p>
          <a:p>
            <a:pPr lvl="2"/>
            <a:r>
              <a:rPr/>
              <a:t>bars</a:t>
            </a:r>
          </a:p>
          <a:p>
            <a:pPr lvl="1"/>
            <a:r>
              <a:rPr/>
              <a:t>Look at the </a:t>
            </a:r>
            <a:r>
              <a:rPr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crp))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902000"/>
                </a:solidFill>
                <a:latin typeface="Courier"/>
              </a:rPr>
              <a:t>linetype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902000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crp, </a:t>
            </a:r>
            <a:r>
              <a:rPr>
                <a:solidFill>
                  <a:srgbClr val="902000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sex))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wbc,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crp))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vital_status))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cchic)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902000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sex_vit_prop &lt;-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r>
              <a:rPr>
                <a:latin typeface="Courier"/>
              </a:rPr>
              <a:t>cchic </a:t>
            </a:r>
            <a:r>
              <a:rPr>
                <a:solidFill>
                  <a:srgbClr val="666666"/>
                </a:solidFill>
                <a:latin typeface="Courier"/>
              </a:rPr>
              <a:t>%&gt;%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(vital_status, sex) </a:t>
            </a:r>
            <a:r>
              <a:rPr>
                <a:solidFill>
                  <a:srgbClr val="666666"/>
                </a:solidFill>
                <a:latin typeface="Courier"/>
              </a:rPr>
              <a:t>%&gt;%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n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</a:t>
            </a:r>
            <a:r>
              <a:rPr>
                <a:latin typeface="Courier"/>
              </a:rPr>
              <a:t>()) </a:t>
            </a:r>
            <a:r>
              <a:rPr>
                <a:solidFill>
                  <a:srgbClr val="666666"/>
                </a:solidFill>
                <a:latin typeface="Courier"/>
              </a:rPr>
              <a:t>%&gt;%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(vital_status) </a:t>
            </a:r>
            <a:r>
              <a:rPr>
                <a:solidFill>
                  <a:srgbClr val="666666"/>
                </a:solidFill>
                <a:latin typeface="Courier"/>
              </a:rPr>
              <a:t>%&gt;%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n_total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sum</a:t>
            </a:r>
            <a:r>
              <a:rPr>
                <a:latin typeface="Courier"/>
              </a:rPr>
              <a:t>(n), </a:t>
            </a:r>
            <a:br/>
            <a:r>
              <a:rPr>
                <a:latin typeface="Courier"/>
              </a:rPr>
              <a:t>         </a:t>
            </a:r>
            <a:r>
              <a:rPr>
                <a:solidFill>
                  <a:srgbClr val="902000"/>
                </a:solidFill>
                <a:latin typeface="Courier"/>
              </a:rPr>
              <a:t>prop =</a:t>
            </a:r>
            <a:r>
              <a:rPr>
                <a:latin typeface="Courier"/>
              </a:rPr>
              <a:t> n</a:t>
            </a:r>
            <a:r>
              <a:rPr>
                <a:solidFill>
                  <a:srgbClr val="666666"/>
                </a:solidFill>
                <a:latin typeface="Courier"/>
              </a:rPr>
              <a:t>/</a:t>
            </a:r>
            <a:r>
              <a:rPr>
                <a:latin typeface="Courier"/>
              </a:rPr>
              <a:t>n_total)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902000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902000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902000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Scales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Further modifications to the plot can be made through </a:t>
            </a:r>
            <a:r>
              <a:rPr>
                <a:latin typeface="Courier"/>
              </a:rPr>
              <a:t>scales</a:t>
            </a:r>
            <a:r>
              <a:rPr/>
              <a:t> + </a:t>
            </a:r>
            <a:r>
              <a:rPr>
                <a:latin typeface="Courier"/>
              </a:rPr>
              <a:t>themes</a:t>
            </a:r>
            <a:r>
              <a:rPr/>
              <a:t> functions</a:t>
            </a:r>
          </a:p>
          <a:p>
            <a:pPr lvl="1"/>
            <a:r>
              <a:rPr/>
              <a:t>These can modify crucial aspects such as the limits of the axis using </a:t>
            </a:r>
            <a:r>
              <a:rPr>
                <a:latin typeface="Courier"/>
              </a:rPr>
              <a:t>scales</a:t>
            </a:r>
          </a:p>
          <a:p>
            <a:pPr lvl="1"/>
            <a:r>
              <a:rPr/>
              <a:t>To aesthetic features, such as the colour/axis titles.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x-axis</a:t>
            </a:r>
            <a:r>
              <a:rPr/>
              <a:t> </a:t>
            </a:r>
            <a:r>
              <a:rPr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902000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902000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902000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y-axis</a:t>
            </a:r>
            <a:r>
              <a:rPr/>
              <a:t> </a:t>
            </a:r>
            <a:r>
              <a:rPr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902000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902000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902000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Improving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colours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902000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902000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902000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"Gender"</a:t>
            </a:r>
            <a:r>
              <a:rPr>
                <a:latin typeface="Courier"/>
              </a:rPr>
              <a:t>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902000"/>
                </a:solidFill>
                <a:latin typeface="Courier"/>
              </a:rPr>
              <a:t>values =</a:t>
            </a:r>
            <a:r>
              <a:rPr>
                <a:latin typeface="Courier"/>
              </a:rPr>
              <a:t> ggpubr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 b="1">
                <a:solidFill>
                  <a:srgbClr val="007020"/>
                </a:solidFill>
                <a:latin typeface="Courier"/>
              </a:rPr>
              <a:t>get_palette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"npg"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902000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"female"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"male"</a:t>
            </a:r>
            <a:r>
              <a:rPr>
                <a:latin typeface="Courier"/>
              </a:rPr>
              <a:t>))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## Changing the overall theme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sex_vit_prop)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vital_status, </a:t>
            </a:r>
            <a:r>
              <a:rPr>
                <a:solidFill>
                  <a:srgbClr val="902000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prop, </a:t>
            </a:r>
            <a:r>
              <a:rPr>
                <a:solidFill>
                  <a:srgbClr val="902000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sex), </a:t>
            </a:r>
            <a:r>
              <a:rPr>
                <a:solidFill>
                  <a:srgbClr val="902000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scale_x_discrete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"Survival"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902000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"Proportion"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"Gender"</a:t>
            </a:r>
            <a:r>
              <a:rPr>
                <a:latin typeface="Courier"/>
              </a:rPr>
              <a:t>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902000"/>
                </a:solidFill>
                <a:latin typeface="Courier"/>
              </a:rPr>
              <a:t>values =</a:t>
            </a:r>
            <a:r>
              <a:rPr>
                <a:latin typeface="Courier"/>
              </a:rPr>
              <a:t> ggpubr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 b="1">
                <a:solidFill>
                  <a:srgbClr val="007020"/>
                </a:solidFill>
                <a:latin typeface="Courier"/>
              </a:rPr>
              <a:t>get_palette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"npg"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 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902000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"female"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"male"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theme_bw</a:t>
            </a:r>
            <a:r>
              <a:rPr>
                <a:latin typeface="Courier"/>
              </a:rPr>
              <a:t>()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## Practice</a:t>
            </a:r>
          </a:p>
          <a:p>
            <a:pPr lvl="1"/>
            <a:r>
              <a:rPr/>
              <a:t>Open up the R script called </a:t>
            </a:r>
            <a:r>
              <a:rPr>
                <a:latin typeface="Courier"/>
              </a:rPr>
              <a:t>Workshop5.R</a:t>
            </a:r>
            <a:r>
              <a:rPr/>
              <a:t>.</a:t>
            </a:r>
          </a:p>
          <a:p>
            <a:pPr lvl="1"/>
            <a:r>
              <a:rPr/>
              <a:t>Run through the commands in it.</a:t>
            </a:r>
          </a:p>
          <a:p>
            <a:pPr lvl="1"/>
            <a:r>
              <a:rPr/>
              <a:t>Make an expectation for each plot, before command is run. How does this compare to the actual plot?</a:t>
            </a:r>
          </a:p>
          <a:p>
            <a:pPr lvl="1"/>
            <a:r>
              <a:rPr/>
              <a:t>Extra: how would I save a plot?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Useful</a:t>
            </a:r>
            <a:r>
              <a:rPr/>
              <a:t> </a:t>
            </a:r>
            <a:r>
              <a:rPr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ggplot cheatsheet</a:t>
            </a:r>
          </a:p>
          <a:p>
            <a:pPr lvl="1"/>
            <a:r>
              <a:rPr>
                <a:hlinkClick r:id="rId3"/>
              </a:rPr>
              <a:t>ggpubr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2020-11-19T19:59:54Z</dcterms:created>
  <dcterms:modified xsi:type="dcterms:W3CDTF">2020-11-19T19:59:54Z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